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0" r:id="rId4"/>
    <p:sldId id="271" r:id="rId5"/>
    <p:sldId id="269" r:id="rId6"/>
    <p:sldId id="258" r:id="rId7"/>
    <p:sldId id="260" r:id="rId8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E52F"/>
    <a:srgbClr val="50C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2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El trabajo desarrollado en los Círculos de Directores, junto a sus pares de otras instituciones, permitió revisar y reflexionar sobre desafíos comunes en cuanto al trabajo institucional. </a:t>
            </a:r>
          </a:p>
          <a:p>
            <a:pPr>
              <a:defRPr/>
            </a:pPr>
            <a:endParaRPr lang="es-AR" sz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846963212200407"/>
          <c:y val="4.55146560776401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El trabajo desarrollado en los Círculos de Directores, junto a sus pares de otras instituciones, permitió revisar y reflexionar sobre desafíos comunes en cuanto al trabajo institucional.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FEE-4EC4-8E3D-6B49E14DF7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FEE-4EC4-8E3D-6B49E14DF7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FEE-4EC4-8E3D-6B49E14DF7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FEE-4EC4-8E3D-6B49E14DF775}"/>
              </c:ext>
            </c:extLst>
          </c:dPt>
          <c:dLbls>
            <c:dLbl>
              <c:idx val="2"/>
              <c:layout>
                <c:manualLayout>
                  <c:x val="-7.9400517643627877E-2"/>
                  <c:y val="9.04136982877133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EE-4EC4-8E3D-6B49E14DF775}"/>
                </c:ext>
              </c:extLst>
            </c:dLbl>
            <c:dLbl>
              <c:idx val="3"/>
              <c:layout>
                <c:manualLayout>
                  <c:x val="0.10802712160979877"/>
                  <c:y val="3.01759155105611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EE-4EC4-8E3D-6B49E14DF77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Poco de acuerdo</c:v>
                </c:pt>
                <c:pt idx="3">
                  <c:v>Nada de acuerdo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132</c:v>
                </c:pt>
                <c:pt idx="1">
                  <c:v>124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EE-4EC4-8E3D-6B49E14DF7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orientaciones, propuestas y materiales de lectura abordados en los Círculos de Directivos resultaron/resultan pertinentes y adecuados para la elaboración de la agenda de trabajo de las Jornadas Institucionales, en función de la revisión/escritura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es-E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85986438665285"/>
          <c:y val="2.20884955435059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5) Las orientaciones, propuestas y materiales de lectura abordados en los Círculos de Directivos resultaron/resultan pertinentes y adecuados para la elaboración de la agenda de trabajo de las Jornadas Institucionales, en función de la revisión/escritura 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649-46B0-9B2D-A930D4E6E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649-46B0-9B2D-A930D4E6E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649-46B0-9B2D-A930D4E6E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649-46B0-9B2D-A930D4E6EA89}"/>
              </c:ext>
            </c:extLst>
          </c:dPt>
          <c:dLbls>
            <c:dLbl>
              <c:idx val="2"/>
              <c:layout>
                <c:manualLayout>
                  <c:x val="-0.1310429425488481"/>
                  <c:y val="8.7485314335707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49-46B0-9B2D-A930D4E6EA89}"/>
                </c:ext>
              </c:extLst>
            </c:dLbl>
            <c:dLbl>
              <c:idx val="3"/>
              <c:layout>
                <c:manualLayout>
                  <c:x val="0.14934451727585812"/>
                  <c:y val="2.99676579145527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49-46B0-9B2D-A930D4E6EA8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Poco de acuerdo</c:v>
                </c:pt>
                <c:pt idx="3">
                  <c:v>Nada de acuerdo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133</c:v>
                </c:pt>
                <c:pt idx="1">
                  <c:v>129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49-46B0-9B2D-A930D4E6EA8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trabajo en las Jornadas Institucionales permitió la elaboración/revisión del Proyecto Educativo, en base al trabajo sobre acuerdos pedagógico didácticos entre el colectivo docente.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El trabajo en las Jornadas Institucionales permitió la elaboración/revisión del Proyecto Educativo, en base al trabajo sobre acuerdos pedagógico didácticos entre el colectivo docente.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07E-48EB-8FAF-F949C51AC0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07E-48EB-8FAF-F949C51AC0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07E-48EB-8FAF-F949C51AC03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Parcialmente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250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7E-48EB-8FAF-F949C51AC0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 trabajo en las Jornadas Institucionales permitió intercambiar ideas con los pares en cuanto a las problemáticas identificadas y lograr acuerdos pedagógico didácticos.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El trabajo en las Jornadas Institucionales permitió intercambiar ideas con los pares en cuanto a las problemáticas identificadas y lograr acuerdos pedagógico didácticos.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DA9-46B6-B2C9-B5737B8063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DA9-46B6-B2C9-B5737B8063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DA9-46B6-B2C9-B5737B8063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DA9-46B6-B2C9-B5737B8063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DA9-46B6-B2C9-B5737B8063FB}"/>
              </c:ext>
            </c:extLst>
          </c:dPt>
          <c:dLbls>
            <c:dLbl>
              <c:idx val="0"/>
              <c:layout>
                <c:manualLayout>
                  <c:x val="-0.10191655730533687"/>
                  <c:y val="2.98490813648293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A9-46B6-B2C9-B5737B8063FB}"/>
                </c:ext>
              </c:extLst>
            </c:dLbl>
            <c:dLbl>
              <c:idx val="1"/>
              <c:layout>
                <c:manualLayout>
                  <c:x val="0.12401428988043153"/>
                  <c:y val="7.56983502062242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A9-46B6-B2C9-B5737B8063F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37</c:v>
                </c:pt>
                <c:pt idx="1">
                  <c:v>116</c:v>
                </c:pt>
                <c:pt idx="2">
                  <c:v>663</c:v>
                </c:pt>
                <c:pt idx="3">
                  <c:v>1541</c:v>
                </c:pt>
                <c:pt idx="4">
                  <c:v>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A9-46B6-B2C9-B5737B8063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¿Las orientaciones, materiales y recursos seleccionados y trabajados en las Jornadas Institucionales, favorecieron el trabajo colaborativo y facilitaron la elaboración/revisión de acuerdos pedagógico didácticos?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¿Las orientaciones, materiales y recursos seleccionados y trabajados en las Jornadas Institucionales, favorecieron el trabajo colaborativo y facilitaron la elaboración/revisión de acuerdos pedagógico didácticos?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5-4CC5-BFD3-C527834A0D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E5-4CC5-BFD3-C527834A0D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E5-4CC5-BFD3-C527834A0D8E}"/>
              </c:ext>
            </c:extLst>
          </c:dPt>
          <c:dLbls>
            <c:dLbl>
              <c:idx val="2"/>
              <c:layout>
                <c:manualLayout>
                  <c:x val="8.9101778944298549E-2"/>
                  <c:y val="2.22087864016997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E5-4CC5-BFD3-C527834A0D8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Sí, favorecieron el trabajo colaborativo y la elaboración/revisión de acuerdos.        </c:v>
                </c:pt>
                <c:pt idx="1">
                  <c:v>Solo en parte</c:v>
                </c:pt>
                <c:pt idx="2">
                  <c:v>No, en absoluto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2812</c:v>
                </c:pt>
                <c:pt idx="1">
                  <c:v>865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E5-4CC5-BFD3-C527834A0D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¿El trabajo durante las Jornadas Institucionales le permitió involucrarse en el Proyecto Educativo de la Institución donde realiza su trayecto de formación?  </a:t>
            </a:r>
          </a:p>
        </c:rich>
      </c:tx>
      <c:layout>
        <c:manualLayout>
          <c:xMode val="edge"/>
          <c:yMode val="edge"/>
          <c:x val="0.11992399236342159"/>
          <c:y val="2.4080342083202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¿El trabajo durante las Jornadas Institucionales le permitió involucrarse en el Proyecto Educativo de la Institución donde realiza su trayecto de formación?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16-4A24-92F4-5D7990FDDE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16-4A24-92F4-5D7990FDDE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B16-4A24-92F4-5D7990FDDE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B16-4A24-92F4-5D7990FDDE58}"/>
              </c:ext>
            </c:extLst>
          </c:dPt>
          <c:dLbls>
            <c:dLbl>
              <c:idx val="2"/>
              <c:layout>
                <c:manualLayout>
                  <c:x val="-0.10219697811354293"/>
                  <c:y val="2.99805703406691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16-4A24-92F4-5D7990FDDE5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Sí, permitió</c:v>
                </c:pt>
                <c:pt idx="1">
                  <c:v>Solo en parte</c:v>
                </c:pt>
                <c:pt idx="2">
                  <c:v>No, en absoluto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3154</c:v>
                </c:pt>
                <c:pt idx="1">
                  <c:v>533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16-4A24-92F4-5D7990FDDE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02/03/2018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666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6212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45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22E2A2-B648-4842-9ED5-8E4D1828D625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B9F2-CD8F-42EB-A63E-2B03D1B74C56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CC39B-F8AD-4C56-AD8F-A56798AE1A49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5F5A5-C1AF-4E1F-BBE9-77A0324E6A16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F46A-8BB1-4F24-A11E-0306615E93F5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6EFD6-A265-4329-83FB-237234CCC851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C8E5-6135-4EEA-A5FA-4E382F0E51FD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A01AB-145F-4AE5-A1D5-362BC05CA7CC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16348-E405-42B1-89B5-964AA77FE073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02/03/2018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647955"/>
            <a:ext cx="9144000" cy="2667000"/>
          </a:xfrm>
        </p:spPr>
        <p:txBody>
          <a:bodyPr rtlCol="0"/>
          <a:lstStyle/>
          <a:p>
            <a:pPr algn="ctr" rtl="0"/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Círculos de Directivos y Jornadas Institucionales </a:t>
            </a:r>
            <a:b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Eje 3: Seguimiento y Monitoreo</a:t>
            </a:r>
            <a:endParaRPr lang="es-ES" dirty="0"/>
          </a:p>
        </p:txBody>
      </p:sp>
      <p:pic>
        <p:nvPicPr>
          <p:cNvPr id="4" name="1 Imagen" descr="membret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24" y="314960"/>
            <a:ext cx="5946775" cy="1323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 y Monitoreo en el </a:t>
            </a:r>
            <a:r>
              <a:rPr lang="es-A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 1: Enseñanza </a:t>
            </a:r>
            <a:r>
              <a:rPr 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como trabajo colectivo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16126" y="2276872"/>
            <a:ext cx="9756574" cy="2301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Relevamiento </a:t>
            </a:r>
            <a:r>
              <a:rPr lang="es-A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cuantitativo sobre asistencia a Círculos de </a:t>
            </a:r>
            <a:r>
              <a:rPr lang="es-A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Directivos </a:t>
            </a:r>
            <a:r>
              <a:rPr lang="es-A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Jornadas Institucionales</a:t>
            </a:r>
            <a:br>
              <a:rPr lang="es-A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A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implementó en el marco del Tercer Círculo de Directivos y Tercera Jornada Institucional de septiembre de 2017. 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A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Estas instancias de formación del Programa son tomadas como muestras testigos para el relevamiento, acerca de la participación en Círculo de Directivos y Jornadas </a:t>
            </a:r>
            <a:r>
              <a:rPr lang="es-A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Institucionales, ciclo lectivo 2017.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31191"/>
              </p:ext>
            </p:extLst>
          </p:nvPr>
        </p:nvGraphicFramePr>
        <p:xfrm>
          <a:off x="1053852" y="836712"/>
          <a:ext cx="9937104" cy="5047504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529662">
                  <a:extLst>
                    <a:ext uri="{9D8B030D-6E8A-4147-A177-3AD203B41FA5}">
                      <a16:colId xmlns:a16="http://schemas.microsoft.com/office/drawing/2014/main" val="1793502564"/>
                    </a:ext>
                  </a:extLst>
                </a:gridCol>
                <a:gridCol w="2517693">
                  <a:extLst>
                    <a:ext uri="{9D8B030D-6E8A-4147-A177-3AD203B41FA5}">
                      <a16:colId xmlns:a16="http://schemas.microsoft.com/office/drawing/2014/main" val="3012792555"/>
                    </a:ext>
                  </a:extLst>
                </a:gridCol>
                <a:gridCol w="2637392">
                  <a:extLst>
                    <a:ext uri="{9D8B030D-6E8A-4147-A177-3AD203B41FA5}">
                      <a16:colId xmlns:a16="http://schemas.microsoft.com/office/drawing/2014/main" val="2400536032"/>
                    </a:ext>
                  </a:extLst>
                </a:gridCol>
                <a:gridCol w="2252357">
                  <a:extLst>
                    <a:ext uri="{9D8B030D-6E8A-4147-A177-3AD203B41FA5}">
                      <a16:colId xmlns:a16="http://schemas.microsoft.com/office/drawing/2014/main" val="695889559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y Modalidad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Círculos de Directivos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Jornadas Institucionales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4169434718"/>
                  </a:ext>
                </a:extLst>
              </a:tr>
              <a:tr h="850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Inicial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recepcionó el 86,5% de los datos. Sin datos sobre cuatro Instituciones.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3724116459"/>
                  </a:ext>
                </a:extLst>
              </a:tr>
              <a:tr h="904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Primario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1296830634"/>
                  </a:ext>
                </a:extLst>
              </a:tr>
              <a:tr h="473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Secundario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4148501185"/>
                  </a:ext>
                </a:extLst>
              </a:tr>
              <a:tr h="473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EPJA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2757284870"/>
                  </a:ext>
                </a:extLst>
              </a:tr>
              <a:tr h="1143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de Educación Especial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3161870904"/>
                  </a:ext>
                </a:extLst>
              </a:tr>
              <a:tr h="540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10244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254" marR="652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54" marR="65254" marT="0" marB="0"/>
                </a:tc>
                <a:extLst>
                  <a:ext uri="{0D108BD9-81ED-4DB2-BD59-A6C34878D82A}">
                    <a16:rowId xmlns:a16="http://schemas.microsoft.com/office/drawing/2014/main" val="3778462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35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37828" y="188640"/>
            <a:ext cx="1044116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el marco del cuarto Círculo de Directivos y las cuartas y quintas Jornadas Institucionales se instrumentaron </a:t>
            </a: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encuestas </a:t>
            </a:r>
            <a:r>
              <a:rPr lang="es-A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line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a fin de </a:t>
            </a:r>
            <a:r>
              <a:rPr lang="es-A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visibilizar las miradas y percepciones de los </a:t>
            </a:r>
            <a:r>
              <a:rPr lang="es-A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actores participantes en el Programa.  El análisis se centra sobre tres </a:t>
            </a:r>
            <a:r>
              <a:rPr lang="es-A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categorías </a:t>
            </a:r>
            <a:r>
              <a:rPr lang="es-A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centrales: </a:t>
            </a:r>
            <a:r>
              <a:rPr lang="es-A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 colaborativo y horizontal, Trabajo reflexivo sobre la </a:t>
            </a:r>
            <a:r>
              <a:rPr lang="es-A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tarea de gestión, y Vinculación </a:t>
            </a:r>
            <a:r>
              <a:rPr lang="es-A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 teoría y práctica </a:t>
            </a:r>
            <a:r>
              <a:rPr lang="es-A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institucional. </a:t>
            </a:r>
          </a:p>
          <a:p>
            <a:pPr algn="just">
              <a:lnSpc>
                <a:spcPct val="90000"/>
              </a:lnSpc>
            </a:pPr>
            <a:endParaRPr lang="es-AR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s-A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s-AR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s-AR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A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s-A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s-A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94521298"/>
              </p:ext>
            </p:extLst>
          </p:nvPr>
        </p:nvGraphicFramePr>
        <p:xfrm>
          <a:off x="853792" y="2206378"/>
          <a:ext cx="48965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188886796"/>
              </p:ext>
            </p:extLst>
          </p:nvPr>
        </p:nvGraphicFramePr>
        <p:xfrm>
          <a:off x="6454452" y="2206378"/>
          <a:ext cx="48245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837828" y="1296635"/>
            <a:ext cx="396044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Encuestas a Directivos</a:t>
            </a:r>
          </a:p>
          <a:p>
            <a:pPr marL="342900" indent="-342900">
              <a:lnSpc>
                <a:spcPct val="90000"/>
              </a:lnSpc>
              <a:buAutoNum type="alphaUcParenR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0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65820" y="4005064"/>
            <a:ext cx="10585176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Sobre el total de los Directivos respondió el 58%. Del total de respuestas: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93 % de los Directivos responde “Muy de acuerdo” o “De acuerdo” cuando se les consulta si el trabajo en Círculos de Directivos “permitió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revisar y reflexionar sobre desafíos comunes en cuanto al trabajo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institucional”.</a:t>
            </a:r>
          </a:p>
          <a:p>
            <a:pPr>
              <a:lnSpc>
                <a:spcPct val="90000"/>
              </a:lnSpc>
            </a:pPr>
            <a:endParaRPr lang="es-A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95% de los Directivos considera que “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orientaciones, propuestas y materiales de lectura abordados en los Círculos de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Directivos,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resultaron/resultan pertinentes y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adecuados para elaborar la agenda de trabajo para las Jornadas Institucionales”.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el 91% de los Directivos, las Jornadas Institucionales permitieron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trabajo sobre acuerdos pedagógico didácticos.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967759418"/>
              </p:ext>
            </p:extLst>
          </p:nvPr>
        </p:nvGraphicFramePr>
        <p:xfrm>
          <a:off x="3294265" y="404664"/>
          <a:ext cx="552828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1804" y="692696"/>
            <a:ext cx="1036915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Encuesta a Docentes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56309842"/>
              </p:ext>
            </p:extLst>
          </p:nvPr>
        </p:nvGraphicFramePr>
        <p:xfrm>
          <a:off x="765820" y="1557279"/>
          <a:ext cx="5040560" cy="3430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942555666"/>
              </p:ext>
            </p:extLst>
          </p:nvPr>
        </p:nvGraphicFramePr>
        <p:xfrm>
          <a:off x="6166420" y="1570180"/>
          <a:ext cx="4824536" cy="341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197868" y="5229200"/>
            <a:ext cx="38884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1: Valoración mínima</a:t>
            </a:r>
          </a:p>
          <a:p>
            <a:pPr>
              <a:lnSpc>
                <a:spcPct val="90000"/>
              </a:lnSpc>
            </a:pPr>
            <a:r>
              <a:rPr lang="es-A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5: Valoración Máxima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332603559"/>
              </p:ext>
            </p:extLst>
          </p:nvPr>
        </p:nvGraphicFramePr>
        <p:xfrm>
          <a:off x="2926060" y="476672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693812" y="4365104"/>
            <a:ext cx="1044116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A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37% de los Docentes respondió la encuesta </a:t>
            </a:r>
            <a:r>
              <a:rPr lang="es-A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line. Del total de respuestas: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A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78% de los Docentes considera que, “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Jornadas Institucionales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permitieron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intercambiar ideas con los pares en cuanto a las problemáticas identificadas y lograr acuerdos pedagógico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didácticos”. 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76% opina que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“orientaciones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, materiales y recursos seleccionados y trabajados en las Jornadas Institucionales, favorecieron el trabajo colaborativo y facilitaron la elaboración/revisión de acuerdos pedagógico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didácticos”. 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el 85% de los Docentes “el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trabajo durante las Jornadas Institucionales le permitió involucrarse en el Proyecto Educativo de la Institución donde realiza su trayecto de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formación”.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318</TotalTime>
  <Words>582</Words>
  <Application>Microsoft Office PowerPoint</Application>
  <PresentationFormat>Personalizado</PresentationFormat>
  <Paragraphs>72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Corbel</vt:lpstr>
      <vt:lpstr>Times New Roman</vt:lpstr>
      <vt:lpstr>Pizarra 16 x 9</vt:lpstr>
      <vt:lpstr>Círculos de Directivos y Jornadas Institucionales  2017</vt:lpstr>
      <vt:lpstr>Seguimiento y Monitoreo en el Eje 1: Enseñanza como trabajo colectivo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Círculos de Directivos y Jornadas Institucionales  2017</dc:title>
  <dc:creator>Usuario de Windows</dc:creator>
  <cp:lastModifiedBy>Usuario de Windows</cp:lastModifiedBy>
  <cp:revision>25</cp:revision>
  <dcterms:created xsi:type="dcterms:W3CDTF">2018-02-20T16:02:45Z</dcterms:created>
  <dcterms:modified xsi:type="dcterms:W3CDTF">2018-03-02T16:13:23Z</dcterms:modified>
</cp:coreProperties>
</file>